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82" r:id="rId5"/>
    <p:sldId id="321" r:id="rId6"/>
    <p:sldId id="332" r:id="rId7"/>
    <p:sldId id="299" r:id="rId8"/>
    <p:sldId id="325" r:id="rId9"/>
    <p:sldId id="326" r:id="rId10"/>
    <p:sldId id="320" r:id="rId11"/>
    <p:sldId id="300" r:id="rId12"/>
    <p:sldId id="322" r:id="rId13"/>
    <p:sldId id="301" r:id="rId14"/>
    <p:sldId id="307" r:id="rId15"/>
    <p:sldId id="352" r:id="rId16"/>
    <p:sldId id="323" r:id="rId17"/>
    <p:sldId id="310" r:id="rId18"/>
    <p:sldId id="350" r:id="rId19"/>
    <p:sldId id="333" r:id="rId20"/>
    <p:sldId id="346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5" r:id="rId29"/>
    <p:sldId id="341" r:id="rId30"/>
    <p:sldId id="342" r:id="rId31"/>
    <p:sldId id="343" r:id="rId32"/>
    <p:sldId id="344" r:id="rId33"/>
    <p:sldId id="347" r:id="rId34"/>
    <p:sldId id="348" r:id="rId35"/>
    <p:sldId id="349" r:id="rId36"/>
    <p:sldId id="351" r:id="rId37"/>
    <p:sldId id="324" r:id="rId38"/>
    <p:sldId id="303" r:id="rId39"/>
    <p:sldId id="330" r:id="rId40"/>
    <p:sldId id="304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31" autoAdjust="0"/>
  </p:normalViewPr>
  <p:slideViewPr>
    <p:cSldViewPr snapToGrid="0">
      <p:cViewPr varScale="1">
        <p:scale>
          <a:sx n="85" d="100"/>
          <a:sy n="85" d="100"/>
        </p:scale>
        <p:origin x="76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7/18/2023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610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590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816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422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162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042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038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347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4435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484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7142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5802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96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034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3744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1408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9655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9581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149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94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125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8589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8480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3412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609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6555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384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7382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2427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4951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8694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84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64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225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496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093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chemeClr val="bg2">
                <a:tint val="93000"/>
                <a:satMod val="150000"/>
                <a:shade val="98000"/>
                <a:lumMod val="102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EB7F7-AA8B-8AF7-AE10-BFE3D282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22" y="26678"/>
            <a:ext cx="12102351" cy="68313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B229E0-D32E-8776-B8DA-B3BE05B92FE2}"/>
              </a:ext>
            </a:extLst>
          </p:cNvPr>
          <p:cNvSpPr/>
          <p:nvPr/>
        </p:nvSpPr>
        <p:spPr>
          <a:xfrm>
            <a:off x="420031" y="3628602"/>
            <a:ext cx="5222488" cy="24952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2"/>
                </a:solidFill>
                <a:cs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dirty="0">
                <a:solidFill>
                  <a:schemeClr val="bg2"/>
                </a:solidFill>
                <a:cs typeface="Arial" panose="020B0604020202020204" pitchFamily="34" charset="0"/>
              </a:rPr>
              <a:t>Name : Jamil Rayhan</a:t>
            </a:r>
          </a:p>
          <a:p>
            <a:pPr algn="ctr"/>
            <a:r>
              <a:rPr lang="en-US" dirty="0">
                <a:solidFill>
                  <a:schemeClr val="bg2"/>
                </a:solidFill>
                <a:cs typeface="Arial" panose="020B0604020202020204" pitchFamily="34" charset="0"/>
              </a:rPr>
              <a:t>Student ID : 18CSE061</a:t>
            </a:r>
          </a:p>
          <a:p>
            <a:pPr algn="ctr"/>
            <a:r>
              <a:rPr lang="en-US" dirty="0">
                <a:solidFill>
                  <a:schemeClr val="bg2"/>
                </a:solidFill>
                <a:cs typeface="Arial" panose="020B0604020202020204" pitchFamily="34" charset="0"/>
              </a:rPr>
              <a:t>Dept. of CSE,</a:t>
            </a:r>
          </a:p>
          <a:p>
            <a:pPr algn="ctr"/>
            <a:r>
              <a:rPr lang="en-US" dirty="0">
                <a:solidFill>
                  <a:schemeClr val="bg2"/>
                </a:solidFill>
                <a:cs typeface="Arial" panose="020B0604020202020204" pitchFamily="34" charset="0"/>
              </a:rPr>
              <a:t>Bangabandhu Sheikh Mujibur Rahman Science and Technology University</a:t>
            </a:r>
          </a:p>
          <a:p>
            <a:pPr algn="ctr"/>
            <a:r>
              <a:rPr lang="en-US" dirty="0">
                <a:solidFill>
                  <a:schemeClr val="bg2"/>
                </a:solidFill>
                <a:cs typeface="Arial" panose="020B0604020202020204" pitchFamily="34" charset="0"/>
              </a:rPr>
              <a:t>Gopalganj, Bangladesh</a:t>
            </a:r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959007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Presentation on</a:t>
            </a:r>
          </a:p>
          <a:p>
            <a:pPr algn="ctr"/>
            <a:r>
              <a:rPr lang="en-US" sz="4400" b="1" dirty="0"/>
              <a:t>Social Media Project Using Django</a:t>
            </a:r>
            <a:r>
              <a:rPr lang="en-US" sz="4800" b="1" dirty="0"/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25830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19</a:t>
            </a:r>
            <a:r>
              <a:rPr lang="en-US" baseline="30000" dirty="0">
                <a:solidFill>
                  <a:schemeClr val="bg2"/>
                </a:solidFill>
              </a:rPr>
              <a:t>th</a:t>
            </a:r>
            <a:r>
              <a:rPr lang="en-US" dirty="0">
                <a:solidFill>
                  <a:schemeClr val="bg2"/>
                </a:solidFill>
              </a:rPr>
              <a:t> July, 2023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313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Course Code</a:t>
            </a:r>
            <a:r>
              <a:rPr lang="en-US" sz="2400" dirty="0"/>
              <a:t>: CSE378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ACDF4-B9C6-4AA1-069A-1486D3AB3A4A}"/>
              </a:ext>
            </a:extLst>
          </p:cNvPr>
          <p:cNvSpPr/>
          <p:nvPr/>
        </p:nvSpPr>
        <p:spPr>
          <a:xfrm>
            <a:off x="6549482" y="3628602"/>
            <a:ext cx="5222488" cy="24952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/>
              <a:t>Supervised By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Md. Monowar Hossain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Assistant Professor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Dept. of CSE,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Bangabandhu Sheikh Mujibur Rahman Science and Technology University</a:t>
            </a:r>
          </a:p>
          <a:p>
            <a:pPr algn="ctr"/>
            <a:r>
              <a:rPr lang="en-US" dirty="0">
                <a:cs typeface="Arial" panose="020B0604020202020204" pitchFamily="34" charset="0"/>
              </a:rPr>
              <a:t>Gopalganj, Bangladesh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Methodology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8117" y="1411049"/>
            <a:ext cx="5626119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b="1" dirty="0">
                <a:cs typeface="Arial" panose="020B0604020202020204" pitchFamily="34" charset="0"/>
              </a:rPr>
              <a:t>Materials: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6943B-6F7F-B62F-CE9C-9F7445C5B57C}"/>
              </a:ext>
            </a:extLst>
          </p:cNvPr>
          <p:cNvSpPr txBox="1"/>
          <p:nvPr/>
        </p:nvSpPr>
        <p:spPr>
          <a:xfrm>
            <a:off x="635285" y="3991186"/>
            <a:ext cx="9180896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dirty="0">
                <a:cs typeface="Arial" panose="020B0604020202020204" pitchFamily="34" charset="0"/>
              </a:rPr>
              <a:t>Window Design: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Utilizes a user-friendly graphical user interface (GUI) following industry-standard practices.</a:t>
            </a:r>
          </a:p>
          <a:p>
            <a:pPr marL="800100" lvl="1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dirty="0">
                <a:cs typeface="Arial" panose="020B0604020202020204" pitchFamily="34" charset="0"/>
              </a:rPr>
              <a:t>Window Toolkit: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Visual Studio Code, PyCharm , Brave Browser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1343E-1E5E-90E0-E103-CE56D3869516}"/>
              </a:ext>
            </a:extLst>
          </p:cNvPr>
          <p:cNvSpPr txBox="1"/>
          <p:nvPr/>
        </p:nvSpPr>
        <p:spPr>
          <a:xfrm>
            <a:off x="635284" y="1935539"/>
            <a:ext cx="5066269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dirty="0">
                <a:cs typeface="Arial" panose="020B0604020202020204" pitchFamily="34" charset="0"/>
              </a:rPr>
              <a:t>Languages that I used : 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HTML, CSS, Bootstrap, Python, Django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Database: SQLite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4A087-A25B-E2F9-6629-AEE01AC87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"/>
          <a:stretch/>
        </p:blipFill>
        <p:spPr>
          <a:xfrm>
            <a:off x="10039402" y="3182637"/>
            <a:ext cx="1352386" cy="735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9D750-457E-4B1A-0DD6-A920309B3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699" y="890658"/>
            <a:ext cx="1953185" cy="1040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46C5D-B405-F533-D6A7-C0BFF668F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355" y="2045212"/>
            <a:ext cx="1562481" cy="956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C59E8-79EB-DF0D-6785-F5E74788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842" y="4239644"/>
            <a:ext cx="1352386" cy="615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262B80-5263-A340-9AB8-E1516DC8A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699" y="5176880"/>
            <a:ext cx="1871191" cy="8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527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3536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Methodology 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9" y="1345294"/>
            <a:ext cx="1034833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b="1" dirty="0">
                <a:cs typeface="Arial" panose="020B0604020202020204" pitchFamily="34" charset="0"/>
              </a:rPr>
              <a:t>File Structure: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707" r="78346" b="14543"/>
          <a:stretch/>
        </p:blipFill>
        <p:spPr>
          <a:xfrm>
            <a:off x="1382257" y="1925159"/>
            <a:ext cx="2085705" cy="4429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1831F-5570-AE5A-893E-02D94F51B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0" r="76923" b="14347"/>
          <a:stretch/>
        </p:blipFill>
        <p:spPr>
          <a:xfrm>
            <a:off x="3796552" y="1925158"/>
            <a:ext cx="2085705" cy="4429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C5314-4F0E-86CD-BCCA-7786E2F20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57" r="78529" b="14509"/>
          <a:stretch/>
        </p:blipFill>
        <p:spPr>
          <a:xfrm>
            <a:off x="6373906" y="1911337"/>
            <a:ext cx="2393576" cy="4429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EBCBC-C851-D6DF-CCD1-5B4703B21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74" r="75882" b="16340"/>
          <a:stretch/>
        </p:blipFill>
        <p:spPr>
          <a:xfrm>
            <a:off x="9096072" y="1911337"/>
            <a:ext cx="2352460" cy="4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45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3536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Methodology 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9" y="1345294"/>
            <a:ext cx="1034833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b="1" dirty="0">
                <a:cs typeface="Arial" panose="020B0604020202020204" pitchFamily="34" charset="0"/>
              </a:rPr>
              <a:t>Github Follow ups: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700" t="1130" r="74212" b="-1130"/>
          <a:stretch/>
        </p:blipFill>
        <p:spPr>
          <a:xfrm>
            <a:off x="1382257" y="1945862"/>
            <a:ext cx="2085705" cy="4429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1831F-5570-AE5A-893E-02D94F51B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" t="-467" r="73074" b="467"/>
          <a:stretch/>
        </p:blipFill>
        <p:spPr>
          <a:xfrm>
            <a:off x="3796552" y="1925158"/>
            <a:ext cx="2085705" cy="4429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C5314-4F0E-86CD-BCCA-7786E2F20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" t="-779" r="69111" b="779"/>
          <a:stretch/>
        </p:blipFill>
        <p:spPr>
          <a:xfrm>
            <a:off x="6373906" y="1911337"/>
            <a:ext cx="2393576" cy="4429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EBCBC-C851-D6DF-CCD1-5B4703B21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6" t="1526" r="70306" b="-1526"/>
          <a:stretch/>
        </p:blipFill>
        <p:spPr>
          <a:xfrm>
            <a:off x="9085717" y="1959682"/>
            <a:ext cx="2352460" cy="44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0478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3961411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5170452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3961408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49114184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7" y="1051493"/>
            <a:ext cx="9872325" cy="55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4826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7" y="1051493"/>
            <a:ext cx="9872325" cy="55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0831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8" y="1051493"/>
            <a:ext cx="9872323" cy="55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8721"/>
      </p:ext>
    </p:extLst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0" y="1037064"/>
            <a:ext cx="10018819" cy="5635585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14839"/>
      </p:ext>
    </p:extLst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8" y="1051493"/>
            <a:ext cx="9872323" cy="55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93065"/>
      </p:ext>
    </p:extLst>
  </p:cSld>
  <p:clrMapOvr>
    <a:masterClrMapping/>
  </p:clrMapOvr>
  <p:transition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8" y="1051493"/>
            <a:ext cx="9872323" cy="55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5175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18120" y="1594625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5170453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3961408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01925312"/>
      </p:ext>
    </p:extLst>
  </p:cSld>
  <p:clrMapOvr>
    <a:masterClrMapping/>
  </p:clrMapOvr>
  <p:transition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612AA-2C24-816B-DB63-CB57BF0E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9839" y="1051493"/>
            <a:ext cx="9872321" cy="55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74105"/>
      </p:ext>
    </p:extLst>
  </p:cSld>
  <p:clrMapOvr>
    <a:masterClrMapping/>
  </p:clrMapOvr>
  <p:transition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88" y="1037064"/>
            <a:ext cx="10018823" cy="5635588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3061"/>
      </p:ext>
    </p:extLst>
  </p:cSld>
  <p:clrMapOvr>
    <a:masterClrMapping/>
  </p:clrMapOvr>
  <p:transition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88" y="1037064"/>
            <a:ext cx="10018823" cy="5635587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6751"/>
      </p:ext>
    </p:extLst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89" y="1037064"/>
            <a:ext cx="10018821" cy="5635587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57572"/>
      </p:ext>
    </p:extLst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89" y="1037064"/>
            <a:ext cx="10018821" cy="5635586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61443"/>
      </p:ext>
    </p:extLst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0" y="1037064"/>
            <a:ext cx="10018819" cy="5635585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67933"/>
      </p:ext>
    </p:extLst>
  </p:cSld>
  <p:clrMapOvr>
    <a:masterClrMapping/>
  </p:clrMapOvr>
  <p:transition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0" y="1037064"/>
            <a:ext cx="10018819" cy="5635586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33795"/>
      </p:ext>
    </p:extLst>
  </p:cSld>
  <p:clrMapOvr>
    <a:masterClrMapping/>
  </p:clrMapOvr>
  <p:transition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8" r="32641"/>
          <a:stretch/>
        </p:blipFill>
        <p:spPr>
          <a:xfrm>
            <a:off x="609600" y="1054993"/>
            <a:ext cx="5486400" cy="5635585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93652" y="1464374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D382E-E270-1999-4139-61E426262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0" r="28603"/>
          <a:stretch/>
        </p:blipFill>
        <p:spPr>
          <a:xfrm>
            <a:off x="6411949" y="1054992"/>
            <a:ext cx="5351929" cy="56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794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60" r="15758"/>
          <a:stretch/>
        </p:blipFill>
        <p:spPr>
          <a:xfrm>
            <a:off x="735106" y="1028100"/>
            <a:ext cx="4697507" cy="5635586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6EDB0-B003-1EFA-571C-528282628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0" r="19632"/>
          <a:stretch/>
        </p:blipFill>
        <p:spPr>
          <a:xfrm>
            <a:off x="5764305" y="1028100"/>
            <a:ext cx="5836023" cy="56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94110"/>
      </p:ext>
    </p:extLst>
  </p:cSld>
  <p:clrMapOvr>
    <a:masterClrMapping/>
  </p:clrMapOvr>
  <p:transition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" r="11899"/>
          <a:stretch/>
        </p:blipFill>
        <p:spPr>
          <a:xfrm>
            <a:off x="555812" y="1054994"/>
            <a:ext cx="5360894" cy="5635585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1400E-29B8-8B7A-9727-75F68C2B1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7" r="13659"/>
          <a:stretch/>
        </p:blipFill>
        <p:spPr>
          <a:xfrm>
            <a:off x="6445626" y="1034880"/>
            <a:ext cx="5197991" cy="56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93482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dirty="0"/>
              <a:t>What is Social Media? </a:t>
            </a:r>
            <a:endParaRPr lang="en-US" sz="44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/>
          </a:p>
        </p:txBody>
      </p:sp>
      <p:sp>
        <p:nvSpPr>
          <p:cNvPr id="29" name="TextBox 28"/>
          <p:cNvSpPr txBox="1"/>
          <p:nvPr/>
        </p:nvSpPr>
        <p:spPr>
          <a:xfrm>
            <a:off x="925548" y="1594625"/>
            <a:ext cx="10348334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dirty="0"/>
              <a:t>Social Media is defined by Boundless.com as interactive platforms where content is created, distributed and shared by individuals on the web.</a:t>
            </a:r>
            <a:endParaRPr lang="en-US" sz="2000" b="1" dirty="0"/>
          </a:p>
        </p:txBody>
      </p:sp>
      <p:sp>
        <p:nvSpPr>
          <p:cNvPr id="2" name="Title 19">
            <a:extLst>
              <a:ext uri="{FF2B5EF4-FFF2-40B4-BE49-F238E27FC236}">
                <a16:creationId xmlns:a16="http://schemas.microsoft.com/office/drawing/2014/main" id="{D242EB6F-5D4C-BDE5-B658-74476D069A49}"/>
              </a:ext>
            </a:extLst>
          </p:cNvPr>
          <p:cNvSpPr txBox="1">
            <a:spLocks/>
          </p:cNvSpPr>
          <p:nvPr/>
        </p:nvSpPr>
        <p:spPr>
          <a:xfrm>
            <a:off x="925549" y="3345361"/>
            <a:ext cx="10348333" cy="11597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What is it’s purpose? </a:t>
            </a:r>
            <a:endParaRPr lang="en-US" sz="44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5811B-BE91-7B50-C2B2-372787B19E5D}"/>
              </a:ext>
            </a:extLst>
          </p:cNvPr>
          <p:cNvSpPr txBox="1"/>
          <p:nvPr/>
        </p:nvSpPr>
        <p:spPr>
          <a:xfrm>
            <a:off x="918117" y="4505088"/>
            <a:ext cx="10348334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dirty="0"/>
              <a:t>To provide users with a rich experience, dynamic content, scalability, openness, and collective intelligence (B. , 2016, May 26).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02068953"/>
      </p:ext>
    </p:extLst>
  </p:cSld>
  <p:clrMapOvr>
    <a:masterClrMapping/>
  </p:clrMapOvr>
  <p:transition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1" y="1037064"/>
            <a:ext cx="10018817" cy="5635585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09204"/>
      </p:ext>
    </p:extLst>
  </p:cSld>
  <p:clrMapOvr>
    <a:masterClrMapping/>
  </p:clrMapOvr>
  <p:transition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1" y="1037064"/>
            <a:ext cx="10018817" cy="5635584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01942"/>
      </p:ext>
    </p:extLst>
  </p:cSld>
  <p:clrMapOvr>
    <a:masterClrMapping/>
  </p:clrMapOvr>
  <p:transition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1" y="1037064"/>
            <a:ext cx="10018816" cy="5635584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41217"/>
      </p:ext>
    </p:extLst>
  </p:cSld>
  <p:clrMapOvr>
    <a:masterClrMapping/>
  </p:clrMapOvr>
  <p:transition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0F2E8-AFF2-1417-2AE2-594FFA06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6591" y="1037064"/>
            <a:ext cx="10018816" cy="5635583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49" y="0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Project Visualization(cont.)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548" y="1593363"/>
            <a:ext cx="10348334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75369"/>
      </p:ext>
    </p:extLst>
  </p:cSld>
  <p:clrMapOvr>
    <a:masterClrMapping/>
  </p:clrMapOvr>
  <p:transition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3961411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5170453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3961408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86201404"/>
      </p:ext>
    </p:extLst>
  </p:cSld>
  <p:clrMapOvr>
    <a:masterClrMapping/>
  </p:clrMapOvr>
  <p:transition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Conclusion &amp; Future Work</a:t>
            </a:r>
          </a:p>
        </p:txBody>
      </p:sp>
      <p:sp>
        <p:nvSpPr>
          <p:cNvPr id="14" name="Pentagon 13"/>
          <p:cNvSpPr/>
          <p:nvPr/>
        </p:nvSpPr>
        <p:spPr>
          <a:xfrm>
            <a:off x="925550" y="2301360"/>
            <a:ext cx="4233048" cy="80415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Usages of Social Media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75258" y="1701195"/>
            <a:ext cx="417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Social media is used for communication, information sharing, networking, entertainment, marketing, activism, and personal expression.</a:t>
            </a:r>
          </a:p>
        </p:txBody>
      </p:sp>
      <p:sp>
        <p:nvSpPr>
          <p:cNvPr id="21" name="Pentagon 20"/>
          <p:cNvSpPr/>
          <p:nvPr/>
        </p:nvSpPr>
        <p:spPr>
          <a:xfrm>
            <a:off x="925550" y="3381350"/>
            <a:ext cx="4233048" cy="809655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Friendly Interface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75258" y="3267675"/>
            <a:ext cx="417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project’s user friendly interface and intuitive functionality make it accessible to users of all technical expertise levels.</a:t>
            </a:r>
          </a:p>
        </p:txBody>
      </p:sp>
      <p:sp>
        <p:nvSpPr>
          <p:cNvPr id="23" name="Pentagon 22"/>
          <p:cNvSpPr/>
          <p:nvPr/>
        </p:nvSpPr>
        <p:spPr>
          <a:xfrm>
            <a:off x="925550" y="4441153"/>
            <a:ext cx="4233048" cy="79508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75186" y="4670463"/>
            <a:ext cx="417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Includes enhancing user experience, incorporating advanced features, expanding user base, and adapting to emerging technologies and trends.</a:t>
            </a:r>
          </a:p>
        </p:txBody>
      </p:sp>
      <p:sp>
        <p:nvSpPr>
          <p:cNvPr id="16" name="Right Arrow 15"/>
          <p:cNvSpPr/>
          <p:nvPr/>
        </p:nvSpPr>
        <p:spPr>
          <a:xfrm rot="20534876">
            <a:off x="5538162" y="2368079"/>
            <a:ext cx="957532" cy="2848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1075822">
            <a:off x="5538126" y="4810940"/>
            <a:ext cx="957532" cy="2848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5517538" y="3601779"/>
            <a:ext cx="1116344" cy="2848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7016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/>
      <p:bldP spid="23" grpId="0" animBg="1"/>
      <p:bldP spid="24" grpId="0"/>
      <p:bldP spid="16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3961411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5170452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30259678"/>
      </p:ext>
    </p:extLst>
  </p:cSld>
  <p:clrMapOvr>
    <a:masterClrMapping/>
  </p:clrMapOvr>
  <p:transition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Reference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F6056-21AB-BA2B-A6DB-D451F29CD957}"/>
              </a:ext>
            </a:extLst>
          </p:cNvPr>
          <p:cNvSpPr txBox="1"/>
          <p:nvPr/>
        </p:nvSpPr>
        <p:spPr>
          <a:xfrm>
            <a:off x="629920" y="1582340"/>
            <a:ext cx="109321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Boyd, D., &amp; Ellison, N. (2007). Social network sites: Definition, history, and scholarship. Journal of Computer-Mediated Communication, 13(1), 210-230.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Kaplan, A. M., &amp; Haenlein, M. (2010). Users of the world, unite! The challenges and opportunities of social media. Business horizons, 53(1), 59-68.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Kietzmann, J. H., Hermkens, K., McCarthy, I. P., &amp; Silvestre, B. S. (2011). Social media? Get serious! Understanding the functional building blocks of social media. Business horizons, 54(3), 241-251.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O'Reilly, T. (2005). What is Web 2.0: Design patterns and business models for the next generation of software. Communications &amp; strategies, 65(1), 17-37.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Rheingold, H. (2014). Net smart: How to thrive online. MIT Press.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Shirky, C. (2008). Here comes everybody: The power of organizing without organizations. Penguin.</a:t>
            </a:r>
          </a:p>
        </p:txBody>
      </p:sp>
    </p:spTree>
    <p:extLst>
      <p:ext uri="{BB962C8B-B14F-4D97-AF65-F5344CB8AC3E}">
        <p14:creationId xmlns:p14="http://schemas.microsoft.com/office/powerpoint/2010/main" val="2020495822"/>
      </p:ext>
    </p:extLst>
  </p:cSld>
  <p:clrMapOvr>
    <a:masterClrMapping/>
  </p:clrMapOvr>
  <p:transition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501" y="2614598"/>
            <a:ext cx="6798250" cy="1674470"/>
          </a:xfrm>
        </p:spPr>
        <p:txBody>
          <a:bodyPr/>
          <a:lstStyle/>
          <a:p>
            <a:r>
              <a:rPr lang="en-US" sz="6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9733170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925539" y="1777053"/>
            <a:ext cx="5107708" cy="927157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925541" y="3174106"/>
            <a:ext cx="3798859" cy="927157"/>
          </a:xfrm>
          <a:prstGeom prst="homePlate">
            <a:avLst>
              <a:gd name="adj" fmla="val 54383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925543" y="4543319"/>
            <a:ext cx="3798858" cy="927157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5540" y="2009798"/>
            <a:ext cx="484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541" y="3400761"/>
            <a:ext cx="357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and Objectives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5541" y="4776064"/>
            <a:ext cx="357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CE07A-5E77-E6EF-3D76-D3DC8C19A2EB}"/>
              </a:ext>
            </a:extLst>
          </p:cNvPr>
          <p:cNvSpPr txBox="1"/>
          <p:nvPr/>
        </p:nvSpPr>
        <p:spPr>
          <a:xfrm>
            <a:off x="6239438" y="1777053"/>
            <a:ext cx="55286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aims to revolutionize social media by creating an innovative platform that meets the changing needs of users.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 advanced technology and user-centric design, will deliver a dynamic and engaging social media experience.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project acknowledges the increasing demand for unique and interactive platforms in the rapidly evolving social media landscape. </a:t>
            </a:r>
          </a:p>
        </p:txBody>
      </p:sp>
    </p:spTree>
    <p:extLst>
      <p:ext uri="{BB962C8B-B14F-4D97-AF65-F5344CB8AC3E}">
        <p14:creationId xmlns:p14="http://schemas.microsoft.com/office/powerpoint/2010/main" val="1091952365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925539" y="1777053"/>
            <a:ext cx="3717579" cy="927157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925541" y="3174106"/>
            <a:ext cx="5170459" cy="927157"/>
          </a:xfrm>
          <a:prstGeom prst="homePlate">
            <a:avLst>
              <a:gd name="adj" fmla="val 54383"/>
            </a:avLst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925543" y="4543319"/>
            <a:ext cx="3798858" cy="927157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5540" y="2009798"/>
            <a:ext cx="35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541" y="3400761"/>
            <a:ext cx="4963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and Objectives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5541" y="4776064"/>
            <a:ext cx="357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94604" y="1744858"/>
            <a:ext cx="51704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Develop a user-friendly and intuitive social media platform that promotes seamless communication and connection between users.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Implement advanced privacy and security features to ensure the protection of user data and maintain a safe online environment.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Foster user engagement and satisfaction by providing a range of interactive features and personalized content recommendations.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034679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925539" y="1777053"/>
            <a:ext cx="3717579" cy="927157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925541" y="3174106"/>
            <a:ext cx="3798859" cy="927157"/>
          </a:xfrm>
          <a:prstGeom prst="homePlate">
            <a:avLst>
              <a:gd name="adj" fmla="val 54383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925542" y="4543319"/>
            <a:ext cx="5170457" cy="927157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5540" y="2009798"/>
            <a:ext cx="35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541" y="3400761"/>
            <a:ext cx="357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 and Objectives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5541" y="4776064"/>
            <a:ext cx="499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 &amp; Contribution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5999" y="1754157"/>
            <a:ext cx="54985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My target audience comprises individuals of all demographics seeking a dynamic and inclusive online community.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 aim to contribute to their digital experience by providing a platform that encourages authentic connections, fosters self-expression, and promotes valuable content sharing.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Through user-generated contributions, our platform will foster a diverse and engaging online environment where individuals can connect, learn, and inspire one another.</a:t>
            </a:r>
          </a:p>
        </p:txBody>
      </p:sp>
    </p:spTree>
    <p:extLst>
      <p:ext uri="{BB962C8B-B14F-4D97-AF65-F5344CB8AC3E}">
        <p14:creationId xmlns:p14="http://schemas.microsoft.com/office/powerpoint/2010/main" val="345460211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>
              <a:latin typeface="+mn-lt"/>
            </a:endParaRPr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3961411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5170453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3961408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23468958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284410-4BD3-733F-8A27-3D2A25A8A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5"/>
          <a:stretch/>
        </p:blipFill>
        <p:spPr bwMode="auto">
          <a:xfrm>
            <a:off x="7251192" y="0"/>
            <a:ext cx="49408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25548" y="1594625"/>
            <a:ext cx="6097044" cy="465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֎"/>
            </a:pPr>
            <a:r>
              <a:rPr lang="en-US" sz="2000" b="1" dirty="0"/>
              <a:t>Related Works : </a:t>
            </a:r>
            <a:r>
              <a:rPr lang="en-US" dirty="0"/>
              <a:t>Several social media platforms have made significant contributions to the way people connect and share information online, such as 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Facebook, 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Twitter, 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Instagram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LinkedIn.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These platforms have paved the way for user-generated content, real-time updates, and targeted advertising. My project builds upon their successes while introducing new features and a fresh user experience to differentiate.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1" y="434898"/>
            <a:ext cx="6261634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2248610867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50" y="434898"/>
            <a:ext cx="10348333" cy="1159727"/>
          </a:xfrm>
        </p:spPr>
        <p:txBody>
          <a:bodyPr/>
          <a:lstStyle/>
          <a:p>
            <a:r>
              <a:rPr lang="en-US" sz="44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Outlines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 txBox="1">
            <a:spLocks/>
          </p:cNvSpPr>
          <p:nvPr/>
        </p:nvSpPr>
        <p:spPr>
          <a:xfrm>
            <a:off x="925549" y="1594626"/>
            <a:ext cx="10348333" cy="11374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cap="none" dirty="0"/>
          </a:p>
        </p:txBody>
      </p:sp>
      <p:sp>
        <p:nvSpPr>
          <p:cNvPr id="31" name="Pentagon 30"/>
          <p:cNvSpPr/>
          <p:nvPr/>
        </p:nvSpPr>
        <p:spPr>
          <a:xfrm>
            <a:off x="925547" y="1594625"/>
            <a:ext cx="3961411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25547" y="2461684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33" name="Pentagon 32"/>
          <p:cNvSpPr/>
          <p:nvPr/>
        </p:nvSpPr>
        <p:spPr>
          <a:xfrm>
            <a:off x="925548" y="3328743"/>
            <a:ext cx="5170452" cy="731520"/>
          </a:xfrm>
          <a:prstGeom prst="homePlate">
            <a:avLst/>
          </a:prstGeom>
          <a:solidFill>
            <a:schemeClr val="accent6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925548" y="4195802"/>
            <a:ext cx="3961410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35" name="Pentagon 34"/>
          <p:cNvSpPr/>
          <p:nvPr/>
        </p:nvSpPr>
        <p:spPr>
          <a:xfrm>
            <a:off x="925547" y="5062861"/>
            <a:ext cx="3961409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9" name="Pentagon 8"/>
          <p:cNvSpPr/>
          <p:nvPr/>
        </p:nvSpPr>
        <p:spPr>
          <a:xfrm>
            <a:off x="925548" y="5929920"/>
            <a:ext cx="3961408" cy="731520"/>
          </a:xfrm>
          <a:prstGeom prst="homePlat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55684008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901</Words>
  <Application>Microsoft Office PowerPoint</Application>
  <PresentationFormat>Widescreen</PresentationFormat>
  <Paragraphs>187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Wingdings</vt:lpstr>
      <vt:lpstr>Office Theme</vt:lpstr>
      <vt:lpstr>PowerPoint Presentation</vt:lpstr>
      <vt:lpstr>Outlines</vt:lpstr>
      <vt:lpstr>What is Social Media? </vt:lpstr>
      <vt:lpstr>Introduction</vt:lpstr>
      <vt:lpstr>Introduction</vt:lpstr>
      <vt:lpstr>Introduction</vt:lpstr>
      <vt:lpstr>Outlines</vt:lpstr>
      <vt:lpstr>Related Works</vt:lpstr>
      <vt:lpstr>Outlines</vt:lpstr>
      <vt:lpstr>Methodology</vt:lpstr>
      <vt:lpstr>Methodology (cont.)</vt:lpstr>
      <vt:lpstr>Methodology (cont.)</vt:lpstr>
      <vt:lpstr>Outlines</vt:lpstr>
      <vt:lpstr>Project Visualization</vt:lpstr>
      <vt:lpstr>Project Visualization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Project Visualization(cont.)</vt:lpstr>
      <vt:lpstr>Outlines</vt:lpstr>
      <vt:lpstr>Conclusion &amp; Future Work</vt:lpstr>
      <vt:lpstr>Outlines</vt:lpstr>
      <vt:lpstr>Reference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2023-02-24T08:35:17Z</dcterms:created>
  <dcterms:modified xsi:type="dcterms:W3CDTF">2023-07-18T20:01:52Z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